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d152a2fa68_1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" name="Google Shape;125;g3d152a2fa68_1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Relationship Id="rId4" Type="http://schemas.openxmlformats.org/officeDocument/2006/relationships/image" Target="../media/image7.jp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4"/>
          <p:cNvSpPr/>
          <p:nvPr/>
        </p:nvSpPr>
        <p:spPr>
          <a:xfrm>
            <a:off x="3906675" y="2050175"/>
            <a:ext cx="7938900" cy="18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«Применение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педагогического приёма “Лови ошибку” на уроке русского языка в 8 классе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4310225" y="4788250"/>
            <a:ext cx="7535400" cy="11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Перлова Есения Сергеевна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литературы, МБОУ Одинцовская СОШ №12, Одинцовский г.о. 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/>
              <a:t>Цель</a:t>
            </a:r>
            <a:r>
              <a:rPr lang="ru-RU"/>
              <a:t>: формирование умения видеть и исправлять пунктуационные ошибки через активную самостоятельную работу.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/>
              <a:t>Задачи</a:t>
            </a:r>
            <a:r>
              <a:rPr lang="ru-RU"/>
              <a:t>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– развивать пунктуационную зоркость;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– отрабатывать навык различения однородных и неоднородных определений;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– активизировать познавательную деятельность через взаимопроверку.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“Лови ошибку”</a:t>
            </a:r>
            <a:endParaRPr sz="3700"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687175" y="1931025"/>
            <a:ext cx="10515600" cy="39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Этот прием можно использовать </a:t>
            </a:r>
            <a:r>
              <a:rPr b="1" lang="ru-RU"/>
              <a:t>в двух вариациях:</a:t>
            </a:r>
            <a:r>
              <a:rPr lang="ru-RU"/>
              <a:t>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/>
              <a:t>1 формула:</a:t>
            </a:r>
            <a:r>
              <a:rPr lang="ru-RU"/>
              <a:t> учитель сам намеренно совершает ошибку, объясняя материал;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/>
              <a:t>2 формула: </a:t>
            </a:r>
            <a:r>
              <a:rPr lang="ru-RU"/>
              <a:t>ученик получает текст с ошибками, допущенными учителем или другими учащимися.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idx="4294967295" type="title"/>
          </p:nvPr>
        </p:nvSpPr>
        <p:spPr>
          <a:xfrm>
            <a:off x="265775" y="1015675"/>
            <a:ext cx="9685500" cy="8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Практическая значимость</a:t>
            </a:r>
            <a:endParaRPr i="1" sz="2177"/>
          </a:p>
        </p:txBody>
      </p:sp>
      <p:sp>
        <p:nvSpPr>
          <p:cNvPr id="113" name="Google Shape;113;p17"/>
          <p:cNvSpPr txBox="1"/>
          <p:nvPr/>
        </p:nvSpPr>
        <p:spPr>
          <a:xfrm>
            <a:off x="265775" y="1831975"/>
            <a:ext cx="114081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latin typeface="Calibri"/>
                <a:ea typeface="Calibri"/>
                <a:cs typeface="Calibri"/>
                <a:sym typeface="Calibri"/>
              </a:rPr>
              <a:t>Предмет</a:t>
            </a: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: русский язык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latin typeface="Calibri"/>
                <a:ea typeface="Calibri"/>
                <a:cs typeface="Calibri"/>
                <a:sym typeface="Calibri"/>
              </a:rPr>
              <a:t>Класс</a:t>
            </a: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: 8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latin typeface="Calibri"/>
                <a:ea typeface="Calibri"/>
                <a:cs typeface="Calibri"/>
                <a:sym typeface="Calibri"/>
              </a:rPr>
              <a:t>Тема</a:t>
            </a: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: «Однородные и неоднородные определения. Практикум»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latin typeface="Calibri"/>
                <a:ea typeface="Calibri"/>
                <a:cs typeface="Calibri"/>
                <a:sym typeface="Calibri"/>
              </a:rPr>
              <a:t>Этап</a:t>
            </a: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: закрепление знаний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На </a:t>
            </a: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данном уроке использована вторая формула приема “Лови ошибку” в сочетании с приемом “Свои примеры”: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– учащиеся сами составляют примеры и намеренно допускают пунктуационные ошибки;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latin typeface="Calibri"/>
                <a:ea typeface="Calibri"/>
                <a:cs typeface="Calibri"/>
                <a:sym typeface="Calibri"/>
              </a:rPr>
              <a:t>– затем меняются заданиями и выполняют проверку.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641963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393225" y="1930050"/>
            <a:ext cx="52359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100"/>
              <a:t>Задание:</a:t>
            </a:r>
            <a:endParaRPr sz="21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100"/>
              <a:t>1 этап: </a:t>
            </a:r>
            <a:endParaRPr b="1" sz="21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ru-RU" sz="2100"/>
              <a:t>Составить 4 предложения с однородными и неоднородными определениями (по 2).</a:t>
            </a:r>
            <a:endParaRPr sz="21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ru-RU" sz="2100"/>
              <a:t>Намеренно допустить 2 ошибки в </a:t>
            </a:r>
            <a:r>
              <a:rPr lang="ru-RU" sz="2100"/>
              <a:t>постановке</a:t>
            </a:r>
            <a:r>
              <a:rPr lang="ru-RU" sz="2100"/>
              <a:t> знаков препинания.</a:t>
            </a:r>
            <a:endParaRPr sz="21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100"/>
              <a:t>2 этап:</a:t>
            </a:r>
            <a:endParaRPr b="1" sz="2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100"/>
              <a:t>Передать задание сидящему сзади (последняя парта передает первой).</a:t>
            </a:r>
            <a:endParaRPr sz="21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100"/>
              <a:t>3 этап:</a:t>
            </a:r>
            <a:endParaRPr b="1" sz="2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100"/>
              <a:t>Найти однородные и неоднородные определения, исправить пунктуационные ошибки.</a:t>
            </a:r>
            <a:endParaRPr sz="2100"/>
          </a:p>
        </p:txBody>
      </p:sp>
      <p:pic>
        <p:nvPicPr>
          <p:cNvPr id="120" name="Google Shape;120;p18" title="проверка.jpg"/>
          <p:cNvPicPr preferRelativeResize="0"/>
          <p:nvPr/>
        </p:nvPicPr>
        <p:blipFill rotWithShape="1">
          <a:blip r:embed="rId3">
            <a:alphaModFix/>
          </a:blip>
          <a:srcRect b="10347" l="13225" r="0" t="14181"/>
          <a:stretch/>
        </p:blipFill>
        <p:spPr>
          <a:xfrm>
            <a:off x="5422550" y="795875"/>
            <a:ext cx="4266374" cy="4945677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 txBox="1"/>
          <p:nvPr/>
        </p:nvSpPr>
        <p:spPr>
          <a:xfrm>
            <a:off x="9957325" y="3187250"/>
            <a:ext cx="21342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2300"/>
              <a:t>В процессе проверки</a:t>
            </a:r>
            <a:endParaRPr i="1" sz="2300"/>
          </a:p>
        </p:txBody>
      </p:sp>
      <p:pic>
        <p:nvPicPr>
          <p:cNvPr id="122" name="Google Shape;12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 rot="-1415880">
            <a:off x="9137954" y="3322526"/>
            <a:ext cx="2198277" cy="2198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>
            <p:ph type="title"/>
          </p:nvPr>
        </p:nvSpPr>
        <p:spPr>
          <a:xfrm>
            <a:off x="2290525" y="268350"/>
            <a:ext cx="6553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28" name="Google Shape;128;p19" title="учитель 1.jpg"/>
          <p:cNvPicPr preferRelativeResize="0"/>
          <p:nvPr/>
        </p:nvPicPr>
        <p:blipFill rotWithShape="1">
          <a:blip r:embed="rId3">
            <a:alphaModFix/>
          </a:blip>
          <a:srcRect b="0" l="30234" r="23274" t="0"/>
          <a:stretch/>
        </p:blipFill>
        <p:spPr>
          <a:xfrm rot="-5400000">
            <a:off x="2787014" y="-1292313"/>
            <a:ext cx="2774125" cy="7952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9" title="учитель 2.jpg"/>
          <p:cNvPicPr preferRelativeResize="0"/>
          <p:nvPr/>
        </p:nvPicPr>
        <p:blipFill rotWithShape="1">
          <a:blip r:embed="rId4">
            <a:alphaModFix/>
          </a:blip>
          <a:srcRect b="0" l="22721" r="22727" t="0"/>
          <a:stretch/>
        </p:blipFill>
        <p:spPr>
          <a:xfrm rot="-5400000">
            <a:off x="7028125" y="1518775"/>
            <a:ext cx="3004826" cy="7341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461450" y="4365425"/>
            <a:ext cx="43983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>
                <a:latin typeface="Calibri"/>
                <a:ea typeface="Calibri"/>
                <a:cs typeface="Calibri"/>
                <a:sym typeface="Calibri"/>
              </a:rPr>
              <a:t>В 4 предложении </a:t>
            </a:r>
            <a:r>
              <a:rPr lang="ru-RU" sz="1900">
                <a:latin typeface="Calibri"/>
                <a:ea typeface="Calibri"/>
                <a:cs typeface="Calibri"/>
                <a:sym typeface="Calibri"/>
              </a:rPr>
              <a:t>неоднородные определения, но стоит запятая, хотя по правилу ее быть не должно. Эту ошибку замечает проверяющий и зеленым цветом исправляет.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 rot="5769739">
            <a:off x="-533602" y="3542321"/>
            <a:ext cx="1803553" cy="1803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idx="1" type="body"/>
          </p:nvPr>
        </p:nvSpPr>
        <p:spPr>
          <a:xfrm>
            <a:off x="541467" y="1311300"/>
            <a:ext cx="93519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/>
              <a:t>Выводы:</a:t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sz="2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 sz="2800"/>
              <a:t>– учащиеся осознанно подошли к выбору знаков препинания;</a:t>
            </a:r>
            <a:endParaRPr b="0" sz="2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 sz="2800"/>
              <a:t>– повысилась активность на уроке;</a:t>
            </a:r>
            <a:endParaRPr b="0" sz="2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 sz="2800"/>
              <a:t>– приём развивает не только пунктуационные навыки, но и ответственность, творчество.</a:t>
            </a:r>
            <a:endParaRPr b="0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